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Layouts/slideLayout7.xml" ContentType="application/vnd.openxmlformats-officedocument.presentationml.slideLayout+xml"/>
  <Override PartName="/ppt/theme/theme4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6" r:id="rId1"/>
    <p:sldMasterId id="2147483648" r:id="rId2"/>
    <p:sldMasterId id="2147483660" r:id="rId3"/>
    <p:sldMasterId id="2147483663" r:id="rId4"/>
    <p:sldMasterId id="2147483666" r:id="rId5"/>
  </p:sldMasterIdLst>
  <p:notesMasterIdLst>
    <p:notesMasterId r:id="rId19"/>
  </p:notesMasterIdLst>
  <p:handoutMasterIdLst>
    <p:handoutMasterId r:id="rId20"/>
  </p:handoutMasterIdLst>
  <p:sldIdLst>
    <p:sldId id="269" r:id="rId6"/>
    <p:sldId id="279" r:id="rId7"/>
    <p:sldId id="270" r:id="rId8"/>
    <p:sldId id="262" r:id="rId9"/>
    <p:sldId id="275" r:id="rId10"/>
    <p:sldId id="280" r:id="rId11"/>
    <p:sldId id="284" r:id="rId12"/>
    <p:sldId id="285" r:id="rId13"/>
    <p:sldId id="281" r:id="rId14"/>
    <p:sldId id="274" r:id="rId15"/>
    <p:sldId id="282" r:id="rId16"/>
    <p:sldId id="283" r:id="rId17"/>
    <p:sldId id="271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s1" initials="U" lastIdx="1" clrIdx="0">
    <p:extLst>
      <p:ext uri="{19B8F6BF-5375-455C-9EA6-DF929625EA0E}">
        <p15:presenceInfo xmlns:p15="http://schemas.microsoft.com/office/powerpoint/2012/main" userId="S::office365a@redflashgroup.com::29337bfe-bcdc-4963-a64e-ab88f009bbc4" providerId="AD"/>
      </p:ext>
    </p:extLst>
  </p:cmAuthor>
  <p:cmAuthor id="2" name="Erick Felsey" initials="EF" lastIdx="1" clrIdx="1">
    <p:extLst>
      <p:ext uri="{19B8F6BF-5375-455C-9EA6-DF929625EA0E}">
        <p15:presenceInfo xmlns:p15="http://schemas.microsoft.com/office/powerpoint/2012/main" userId="S::erick@elearningmind.com::92ba58ee-c2fc-42d9-9196-061e6b82511a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060"/>
    <a:srgbClr val="092745"/>
    <a:srgbClr val="F2F2F2"/>
    <a:srgbClr val="D6DCE5"/>
    <a:srgbClr val="0A1F60"/>
    <a:srgbClr val="2ED0FF"/>
    <a:srgbClr val="6DD6EC"/>
    <a:srgbClr val="BEF7FA"/>
    <a:srgbClr val="A7F1FB"/>
    <a:srgbClr val="A6E7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266" autoAdjust="0"/>
    <p:restoredTop sz="85034" autoAdjust="0"/>
  </p:normalViewPr>
  <p:slideViewPr>
    <p:cSldViewPr snapToGrid="0" snapToObjects="1">
      <p:cViewPr varScale="1">
        <p:scale>
          <a:sx n="108" d="100"/>
          <a:sy n="108" d="100"/>
        </p:scale>
        <p:origin x="193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123" d="100"/>
          <a:sy n="123" d="100"/>
        </p:scale>
        <p:origin x="4974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" Type="http://schemas.openxmlformats.org/officeDocument/2006/relationships/slideMaster" Target="slideMasters/slideMaster3.xml"/><Relationship Id="rId21" Type="http://schemas.openxmlformats.org/officeDocument/2006/relationships/commentAuthors" Target="commentAuthor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3537F67-8843-42B4-9051-D6F4A61DD25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E3B5AC-6035-4FCB-ACBF-BFFD34ED4E3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80AEA4-3F19-4F42-91AE-A93231ABB6AE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A6D496-F68B-4433-9AEF-E7D73F3FD8B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48BF13-2098-43A7-AF3D-88038BED56C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B12071-85AE-4634-ADF4-671944ADD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6621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964895-6A18-451E-B7CB-0F11BB972913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1BFD32-2F24-4FA9-B7DE-53D903241E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805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1BFD32-2F24-4FA9-B7DE-53D903241EC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7227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1BFD32-2F24-4FA9-B7DE-53D903241EC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1818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If you have any questions, do not hesitate to reach out to OGC or schedule a follow-up. We’re working constantly to change the landscape of location information and want to help your organization get where it needs to go.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1BFD32-2F24-4FA9-B7DE-53D903241EC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2374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www.linkedin.com/company/open-geospatial-consortium" TargetMode="External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17.png"/><Relationship Id="rId4" Type="http://schemas.openxmlformats.org/officeDocument/2006/relationships/hyperlink" Target="https://twitter.com/opengeospatial?ref_src=twsrc%5Egoogle%7Ctwcamp%5Eserp%7Ctwgr%5Eauthor" TargetMode="Externa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www.linkedin.com/company/open-geospatial-consortium" TargetMode="External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17.png"/><Relationship Id="rId4" Type="http://schemas.openxmlformats.org/officeDocument/2006/relationships/hyperlink" Target="https://twitter.com/opengeospatial?ref_src=twsrc%5Egoogle%7Ctwcamp%5Eserp%7Ctwgr%5Eautho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052092-82D1-461F-807E-84F5B15DC5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026E5D17-F33D-4327-A7B8-A6331A0F7B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DA4D5ED7-4916-4EF5-9B14-DD6D0EE6D4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261623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9FAF647A-F430-493F-8C59-3B86061838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7" y="1162838"/>
            <a:ext cx="10515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1BA26529-85C0-4F43-A661-C246EECB06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3F4EB3E8-5FEC-4C3E-A5D3-50A8AFCC3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982293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346320-0324-4809-B373-A030DCF95F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169129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/>
            </a:lvl2pPr>
            <a:lvl3pPr>
              <a:lnSpc>
                <a:spcPct val="100000"/>
              </a:lnSpc>
              <a:spcAft>
                <a:spcPts val="600"/>
              </a:spcAft>
              <a:defRPr/>
            </a:lvl3pPr>
            <a:lvl4pPr>
              <a:lnSpc>
                <a:spcPct val="100000"/>
              </a:lnSpc>
              <a:spcAft>
                <a:spcPts val="600"/>
              </a:spcAft>
              <a:defRPr/>
            </a:lvl4pPr>
            <a:lvl5pPr>
              <a:lnSpc>
                <a:spcPct val="100000"/>
              </a:lnSpc>
              <a:spcAft>
                <a:spcPts val="6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361D4E-334B-43FF-8C44-6087A89974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169129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/>
            </a:lvl2pPr>
            <a:lvl3pPr>
              <a:lnSpc>
                <a:spcPct val="100000"/>
              </a:lnSpc>
              <a:spcAft>
                <a:spcPts val="600"/>
              </a:spcAft>
              <a:defRPr/>
            </a:lvl3pPr>
            <a:lvl4pPr>
              <a:lnSpc>
                <a:spcPct val="100000"/>
              </a:lnSpc>
              <a:spcAft>
                <a:spcPts val="600"/>
              </a:spcAft>
              <a:defRPr/>
            </a:lvl4pPr>
            <a:lvl5pPr>
              <a:lnSpc>
                <a:spcPct val="100000"/>
              </a:lnSpc>
              <a:spcAft>
                <a:spcPts val="6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766660E1-DC61-49B7-B1BF-758191AD81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CEC819-3D8B-4945-9089-704318659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808509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928C676-7022-455C-BC96-C417EAD0C1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325950" y="1169129"/>
            <a:ext cx="5510750" cy="43513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2FC6BE87-7DC1-4304-9721-F91A29FAEA3F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838200" y="1169129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/>
            </a:lvl2pPr>
            <a:lvl3pPr>
              <a:lnSpc>
                <a:spcPct val="100000"/>
              </a:lnSpc>
              <a:spcAft>
                <a:spcPts val="600"/>
              </a:spcAft>
              <a:defRPr/>
            </a:lvl3pPr>
            <a:lvl4pPr>
              <a:lnSpc>
                <a:spcPct val="100000"/>
              </a:lnSpc>
              <a:spcAft>
                <a:spcPts val="600"/>
              </a:spcAft>
              <a:defRPr/>
            </a:lvl4pPr>
            <a:lvl5pPr>
              <a:lnSpc>
                <a:spcPct val="100000"/>
              </a:lnSpc>
              <a:spcAft>
                <a:spcPts val="6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31033C92-6E24-468B-B940-53DC3CAD3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41B954B2-D76F-441F-9CC1-B9786CEA2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33907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2879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F54E6A5-FBEC-4C3A-B47B-6D153CDEBD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84801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6E12AB-4740-48C7-A306-8BC65841AA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46156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close up of a sign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8EB54FDB-76A2-4243-86B5-611386F46E7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1944" y="6109215"/>
            <a:ext cx="436507" cy="436507"/>
          </a:xfrm>
          <a:prstGeom prst="rect">
            <a:avLst/>
          </a:prstGeom>
        </p:spPr>
      </p:pic>
      <p:pic>
        <p:nvPicPr>
          <p:cNvPr id="13" name="Picture 12" descr="A picture containing shirt&#10;&#10;Description automatically generated">
            <a:hlinkClick r:id="rId4"/>
            <a:extLst>
              <a:ext uri="{FF2B5EF4-FFF2-40B4-BE49-F238E27FC236}">
                <a16:creationId xmlns:a16="http://schemas.microsoft.com/office/drawing/2014/main" id="{A76BF76E-0419-4D4C-A49E-9895A6B54618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1475716" y="6022887"/>
            <a:ext cx="598016" cy="598016"/>
          </a:xfrm>
          <a:prstGeom prst="rect">
            <a:avLst/>
          </a:prstGeom>
        </p:spPr>
      </p:pic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D563F8E6-7209-4995-BB0C-79F5A590DB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8411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sign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E57135AE-A9F7-49E4-A4C5-F848A82772D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1944" y="6109215"/>
            <a:ext cx="436507" cy="436507"/>
          </a:xfrm>
          <a:prstGeom prst="rect">
            <a:avLst/>
          </a:prstGeom>
        </p:spPr>
      </p:pic>
      <p:pic>
        <p:nvPicPr>
          <p:cNvPr id="10" name="Picture 9" descr="A picture containing shirt&#10;&#10;Description automatically generated">
            <a:hlinkClick r:id="rId4"/>
            <a:extLst>
              <a:ext uri="{FF2B5EF4-FFF2-40B4-BE49-F238E27FC236}">
                <a16:creationId xmlns:a16="http://schemas.microsoft.com/office/drawing/2014/main" id="{029A5884-52CE-4BD4-B4CC-F852684E8D1E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1475716" y="6022887"/>
            <a:ext cx="598016" cy="598016"/>
          </a:xfrm>
          <a:prstGeom prst="rect">
            <a:avLst/>
          </a:prstGeom>
        </p:spPr>
      </p:pic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E9382FF6-9475-4B95-8754-697DEAD1AE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6648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4.jpeg"/><Relationship Id="rId7" Type="http://schemas.openxmlformats.org/officeDocument/2006/relationships/image" Target="../media/image8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3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0.jpeg"/><Relationship Id="rId7" Type="http://schemas.openxmlformats.org/officeDocument/2006/relationships/image" Target="../media/image13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heme" Target="../theme/theme5.xml"/><Relationship Id="rId7" Type="http://schemas.openxmlformats.org/officeDocument/2006/relationships/image" Target="../media/image15.png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4.png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BAAD1DE8-F1F5-4FAF-963B-2A354EA7A4A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46" t="18712" r="1153" b="74465"/>
          <a:stretch/>
        </p:blipFill>
        <p:spPr>
          <a:xfrm>
            <a:off x="0" y="833"/>
            <a:ext cx="12192000" cy="951172"/>
          </a:xfrm>
          <a:prstGeom prst="rect">
            <a:avLst/>
          </a:prstGeom>
        </p:spPr>
      </p:pic>
      <p:pic>
        <p:nvPicPr>
          <p:cNvPr id="13" name="Picture 12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8652D866-B14F-454C-BDF6-5545A022FB29}"/>
              </a:ext>
            </a:extLst>
          </p:cNvPr>
          <p:cNvPicPr>
            <a:picLocks/>
          </p:cNvPicPr>
          <p:nvPr userDrawn="1"/>
        </p:nvPicPr>
        <p:blipFill rotWithShape="1">
          <a:blip r:embed="rId7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350DF1-7CB9-4ADA-A6E3-3CDCA86EF5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107" y="1162838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8AD972-4108-434B-AA8C-8EFF7EECE85D}"/>
              </a:ext>
            </a:extLst>
          </p:cNvPr>
          <p:cNvSpPr txBox="1"/>
          <p:nvPr userDrawn="1"/>
        </p:nvSpPr>
        <p:spPr>
          <a:xfrm>
            <a:off x="10575181" y="31837"/>
            <a:ext cx="14294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197B7C-A314-4779-BD55-2FC2CEB16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C634C5-3617-497F-B2D8-90501346CE33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98B25B4-87D2-40A8-8FCE-9DC7E68F0B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45953386-97ED-4C4D-B208-AB8727D6635F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260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12" r:id="rId2"/>
    <p:sldLayoutId id="2147483710" r:id="rId3"/>
    <p:sldLayoutId id="2147483715" r:id="rId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bg1">
              <a:lumMod val="95000"/>
            </a:schemeClr>
          </a:solidFill>
          <a:latin typeface="Lato" panose="020F0502020204030203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spcAft>
          <a:spcPts val="600"/>
        </a:spcAft>
        <a:buFont typeface="Arial" panose="020B0604020202020204" pitchFamily="34" charset="0"/>
        <a:buChar char="•"/>
        <a:defRPr sz="2800" kern="1200">
          <a:solidFill>
            <a:srgbClr val="092745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BF567DE2-1201-4602-845D-5E4183EB3E09}"/>
              </a:ext>
            </a:extLst>
          </p:cNvPr>
          <p:cNvSpPr/>
          <p:nvPr userDrawn="1"/>
        </p:nvSpPr>
        <p:spPr>
          <a:xfrm>
            <a:off x="0" y="0"/>
            <a:ext cx="6370710" cy="649725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Picture 30" descr="A picture containing person, man, using, water&#10;&#10;Description automatically generated">
            <a:extLst>
              <a:ext uri="{FF2B5EF4-FFF2-40B4-BE49-F238E27FC236}">
                <a16:creationId xmlns:a16="http://schemas.microsoft.com/office/drawing/2014/main" id="{79F6AB73-CACD-420F-94FF-329572A0376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4507" b="800"/>
          <a:stretch/>
        </p:blipFill>
        <p:spPr>
          <a:xfrm flipH="1">
            <a:off x="6370710" y="0"/>
            <a:ext cx="5821290" cy="6497258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DCD55CC2-ECB2-4C8C-AAE9-6DA13C3C1667}"/>
              </a:ext>
            </a:extLst>
          </p:cNvPr>
          <p:cNvSpPr txBox="1"/>
          <p:nvPr userDrawn="1"/>
        </p:nvSpPr>
        <p:spPr>
          <a:xfrm>
            <a:off x="1290937" y="4502457"/>
            <a:ext cx="2062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b="1" u="sng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F</a:t>
            </a:r>
            <a:r>
              <a:rPr lang="en-CA" sz="18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indable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16B235F-86D9-4CA4-A3A8-F1D9D5E31F50}"/>
              </a:ext>
            </a:extLst>
          </p:cNvPr>
          <p:cNvSpPr txBox="1"/>
          <p:nvPr userDrawn="1"/>
        </p:nvSpPr>
        <p:spPr>
          <a:xfrm>
            <a:off x="9836205" y="5657802"/>
            <a:ext cx="18971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sp>
        <p:nvSpPr>
          <p:cNvPr id="38" name="Google Shape;118;p19">
            <a:extLst>
              <a:ext uri="{FF2B5EF4-FFF2-40B4-BE49-F238E27FC236}">
                <a16:creationId xmlns:a16="http://schemas.microsoft.com/office/drawing/2014/main" id="{638F4D43-BD4D-41AF-B951-05D3354CD8D8}"/>
              </a:ext>
            </a:extLst>
          </p:cNvPr>
          <p:cNvSpPr/>
          <p:nvPr userDrawn="1"/>
        </p:nvSpPr>
        <p:spPr>
          <a:xfrm>
            <a:off x="625867" y="4453345"/>
            <a:ext cx="535290" cy="53529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Google Shape;119;p19">
            <a:extLst>
              <a:ext uri="{FF2B5EF4-FFF2-40B4-BE49-F238E27FC236}">
                <a16:creationId xmlns:a16="http://schemas.microsoft.com/office/drawing/2014/main" id="{C9E8958B-3720-421F-BE83-BD36693B81B1}"/>
              </a:ext>
            </a:extLst>
          </p:cNvPr>
          <p:cNvSpPr/>
          <p:nvPr userDrawn="1"/>
        </p:nvSpPr>
        <p:spPr>
          <a:xfrm>
            <a:off x="3089907" y="4465878"/>
            <a:ext cx="535290" cy="53529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Google Shape;120;p19">
            <a:extLst>
              <a:ext uri="{FF2B5EF4-FFF2-40B4-BE49-F238E27FC236}">
                <a16:creationId xmlns:a16="http://schemas.microsoft.com/office/drawing/2014/main" id="{EB6376F3-3CAD-4103-8C58-5BFB967035C3}"/>
              </a:ext>
            </a:extLst>
          </p:cNvPr>
          <p:cNvSpPr/>
          <p:nvPr userDrawn="1"/>
        </p:nvSpPr>
        <p:spPr>
          <a:xfrm>
            <a:off x="618171" y="5220332"/>
            <a:ext cx="535290" cy="53529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" name="Google Shape;121;p19">
            <a:extLst>
              <a:ext uri="{FF2B5EF4-FFF2-40B4-BE49-F238E27FC236}">
                <a16:creationId xmlns:a16="http://schemas.microsoft.com/office/drawing/2014/main" id="{355FA745-80DE-47BC-BBAB-FD75AA5511A6}"/>
              </a:ext>
            </a:extLst>
          </p:cNvPr>
          <p:cNvSpPr/>
          <p:nvPr userDrawn="1"/>
        </p:nvSpPr>
        <p:spPr>
          <a:xfrm>
            <a:off x="3108605" y="5222629"/>
            <a:ext cx="535290" cy="53529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2" name="Google Shape;127;p19" descr="A picture containing drawing, light, clock&#10;&#10;Description automatically generated">
            <a:extLst>
              <a:ext uri="{FF2B5EF4-FFF2-40B4-BE49-F238E27FC236}">
                <a16:creationId xmlns:a16="http://schemas.microsoft.com/office/drawing/2014/main" id="{678C7BC9-B6AA-4F18-ABEA-AE4DA001F542}"/>
              </a:ext>
            </a:extLst>
          </p:cNvPr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3114267" y="4456346"/>
            <a:ext cx="532289" cy="532289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124;p19" descr="A close up of a logo&#10;&#10;Description automatically generated">
            <a:extLst>
              <a:ext uri="{FF2B5EF4-FFF2-40B4-BE49-F238E27FC236}">
                <a16:creationId xmlns:a16="http://schemas.microsoft.com/office/drawing/2014/main" id="{52D1C18E-6B7A-4CD6-B819-59FEC83D66AF}"/>
              </a:ext>
            </a:extLst>
          </p:cNvPr>
          <p:cNvPicPr preferRelativeResize="0"/>
          <p:nvPr userDrawn="1"/>
        </p:nvPicPr>
        <p:blipFill rotWithShape="1">
          <a:blip r:embed="rId5">
            <a:alphaModFix/>
          </a:blip>
          <a:srcRect/>
          <a:stretch/>
        </p:blipFill>
        <p:spPr>
          <a:xfrm>
            <a:off x="660536" y="4494683"/>
            <a:ext cx="465951" cy="465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125;p19" descr="A close up of a logo&#10;&#10;Description automatically generated">
            <a:extLst>
              <a:ext uri="{FF2B5EF4-FFF2-40B4-BE49-F238E27FC236}">
                <a16:creationId xmlns:a16="http://schemas.microsoft.com/office/drawing/2014/main" id="{13536215-45EB-4C98-8BC0-C9AEFB27DDCD}"/>
              </a:ext>
            </a:extLst>
          </p:cNvPr>
          <p:cNvPicPr preferRelativeResize="0"/>
          <p:nvPr userDrawn="1"/>
        </p:nvPicPr>
        <p:blipFill rotWithShape="1">
          <a:blip r:embed="rId6">
            <a:alphaModFix/>
          </a:blip>
          <a:srcRect/>
          <a:stretch/>
        </p:blipFill>
        <p:spPr>
          <a:xfrm>
            <a:off x="584892" y="5178394"/>
            <a:ext cx="612940" cy="61294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126;p19" descr="A picture containing drawing&#10;&#10;Description automatically generated">
            <a:extLst>
              <a:ext uri="{FF2B5EF4-FFF2-40B4-BE49-F238E27FC236}">
                <a16:creationId xmlns:a16="http://schemas.microsoft.com/office/drawing/2014/main" id="{E8BC565F-DE29-4080-B712-23B93B737BF6}"/>
              </a:ext>
            </a:extLst>
          </p:cNvPr>
          <p:cNvPicPr preferRelativeResize="0"/>
          <p:nvPr userDrawn="1"/>
        </p:nvPicPr>
        <p:blipFill rotWithShape="1">
          <a:blip r:embed="rId7">
            <a:alphaModFix/>
          </a:blip>
          <a:srcRect/>
          <a:stretch/>
        </p:blipFill>
        <p:spPr>
          <a:xfrm>
            <a:off x="3065531" y="5202827"/>
            <a:ext cx="609600" cy="60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539FB623-817F-4F93-A288-978EC23E3A04}"/>
              </a:ext>
            </a:extLst>
          </p:cNvPr>
          <p:cNvSpPr txBox="1"/>
          <p:nvPr userDrawn="1"/>
        </p:nvSpPr>
        <p:spPr>
          <a:xfrm>
            <a:off x="3751637" y="4531453"/>
            <a:ext cx="2062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b="1" u="sng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A</a:t>
            </a:r>
            <a:r>
              <a:rPr lang="en-CA" sz="18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ccessible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DB2939A-F19C-4224-86A7-EF97F4D2E0E6}"/>
              </a:ext>
            </a:extLst>
          </p:cNvPr>
          <p:cNvSpPr txBox="1"/>
          <p:nvPr userDrawn="1"/>
        </p:nvSpPr>
        <p:spPr>
          <a:xfrm>
            <a:off x="1288611" y="5300198"/>
            <a:ext cx="2062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b="1" u="sng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I</a:t>
            </a:r>
            <a:r>
              <a:rPr lang="en-CA" sz="18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nteroperable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8327126-140B-4A3D-9476-05C34A3920A5}"/>
              </a:ext>
            </a:extLst>
          </p:cNvPr>
          <p:cNvSpPr txBox="1"/>
          <p:nvPr userDrawn="1"/>
        </p:nvSpPr>
        <p:spPr>
          <a:xfrm>
            <a:off x="3754625" y="5299592"/>
            <a:ext cx="2062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b="1" u="sng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R</a:t>
            </a:r>
            <a:r>
              <a:rPr lang="en-CA" sz="18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eusable</a:t>
            </a:r>
            <a:endParaRPr lang="en-US" sz="1800" dirty="0">
              <a:solidFill>
                <a:srgbClr val="002060"/>
              </a:solidFill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921F7842-FB62-4D03-A267-0ECABCF803CE}"/>
              </a:ext>
            </a:extLst>
          </p:cNvPr>
          <p:cNvSpPr/>
          <p:nvPr userDrawn="1"/>
        </p:nvSpPr>
        <p:spPr>
          <a:xfrm>
            <a:off x="0" y="3068852"/>
            <a:ext cx="6370711" cy="73215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A72C414-D113-4B8F-88E8-4DE4B29A2295}"/>
              </a:ext>
            </a:extLst>
          </p:cNvPr>
          <p:cNvSpPr txBox="1"/>
          <p:nvPr userDrawn="1"/>
        </p:nvSpPr>
        <p:spPr>
          <a:xfrm>
            <a:off x="153004" y="3142719"/>
            <a:ext cx="60081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CA" b="1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The world’s leading and comprehensive </a:t>
            </a:r>
            <a:br>
              <a:rPr lang="en-CA" b="1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</a:br>
            <a:r>
              <a:rPr lang="en-CA" b="1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community of experts making location information:</a:t>
            </a:r>
            <a:endParaRPr lang="en-US" b="1" dirty="0">
              <a:solidFill>
                <a:srgbClr val="002060"/>
              </a:solidFill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2345468-F921-49D3-A341-9DC9068F2906}"/>
              </a:ext>
            </a:extLst>
          </p:cNvPr>
          <p:cNvSpPr txBox="1"/>
          <p:nvPr userDrawn="1"/>
        </p:nvSpPr>
        <p:spPr>
          <a:xfrm>
            <a:off x="11560254" y="5795401"/>
            <a:ext cx="3003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</a:t>
            </a:r>
            <a:endParaRPr lang="en-US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2" name="Picture 31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12533E42-C92B-4F9B-9039-39298932638B}"/>
              </a:ext>
            </a:extLst>
          </p:cNvPr>
          <p:cNvPicPr>
            <a:picLocks/>
          </p:cNvPicPr>
          <p:nvPr userDrawn="1"/>
        </p:nvPicPr>
        <p:blipFill rotWithShape="1">
          <a:blip r:embed="rId8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0B76AA4-6C64-4F1F-ADCB-CF84C5173688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35" name="Slide Number Placeholder 5">
            <a:extLst>
              <a:ext uri="{FF2B5EF4-FFF2-40B4-BE49-F238E27FC236}">
                <a16:creationId xmlns:a16="http://schemas.microsoft.com/office/drawing/2014/main" id="{28B69FD2-131B-4899-A007-3AA20C8DCC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6" name="Picture 35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EECBDD7C-B804-4A09-801E-60E613AF5867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CA4ED7CC-B2CC-4EDC-9BD3-54F30E099634}"/>
              </a:ext>
            </a:extLst>
          </p:cNvPr>
          <p:cNvSpPr/>
          <p:nvPr userDrawn="1"/>
        </p:nvSpPr>
        <p:spPr>
          <a:xfrm>
            <a:off x="584892" y="6551206"/>
            <a:ext cx="325754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defRPr/>
            </a:pPr>
            <a:r>
              <a:rPr lang="en-US" altLang="en-US" sz="1000" b="0" dirty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rPr>
              <a:t>Copyright © 2020 Open Geospatial Consortium</a:t>
            </a:r>
          </a:p>
        </p:txBody>
      </p:sp>
    </p:spTree>
    <p:extLst>
      <p:ext uri="{BB962C8B-B14F-4D97-AF65-F5344CB8AC3E}">
        <p14:creationId xmlns:p14="http://schemas.microsoft.com/office/powerpoint/2010/main" val="40533194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5750" indent="-285750" algn="l" defTabSz="914400" rtl="0" eaLnBrk="1" latinLnBrk="0" hangingPunct="1">
        <a:lnSpc>
          <a:spcPct val="90000"/>
        </a:lnSpc>
        <a:spcBef>
          <a:spcPts val="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star, night, sky, rain&#10;&#10;Description automatically generated">
            <a:extLst>
              <a:ext uri="{FF2B5EF4-FFF2-40B4-BE49-F238E27FC236}">
                <a16:creationId xmlns:a16="http://schemas.microsoft.com/office/drawing/2014/main" id="{7B2C781C-F1D4-43C0-8B19-F550E83D952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-8" y="-10012"/>
            <a:ext cx="5689757" cy="650507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9824283-A9D3-422D-9507-DB546AE54C2D}"/>
              </a:ext>
            </a:extLst>
          </p:cNvPr>
          <p:cNvSpPr/>
          <p:nvPr userDrawn="1"/>
        </p:nvSpPr>
        <p:spPr>
          <a:xfrm>
            <a:off x="5441795" y="-10014"/>
            <a:ext cx="6750205" cy="651241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60A24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51AAC2-6396-4424-BF19-D890A992B45C}"/>
              </a:ext>
            </a:extLst>
          </p:cNvPr>
          <p:cNvSpPr txBox="1"/>
          <p:nvPr userDrawn="1"/>
        </p:nvSpPr>
        <p:spPr>
          <a:xfrm>
            <a:off x="5724298" y="457198"/>
            <a:ext cx="5590447" cy="805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500"/>
              </a:lnSpc>
            </a:pPr>
            <a:r>
              <a:rPr lang="en-US" sz="60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What is OGC?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D50D0E-47C9-4289-9377-7039660FA830}"/>
              </a:ext>
            </a:extLst>
          </p:cNvPr>
          <p:cNvSpPr txBox="1"/>
          <p:nvPr userDrawn="1"/>
        </p:nvSpPr>
        <p:spPr>
          <a:xfrm>
            <a:off x="5869260" y="1548523"/>
            <a:ext cx="578376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Global consortium </a:t>
            </a:r>
            <a:r>
              <a:rPr lang="en-US" sz="20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representing over 500 industry, government, research and academic member organizations: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C78EA83-B972-44E2-8502-877E21BD0A4E}"/>
              </a:ext>
            </a:extLst>
          </p:cNvPr>
          <p:cNvCxnSpPr>
            <a:cxnSpLocks/>
          </p:cNvCxnSpPr>
          <p:nvPr userDrawn="1"/>
        </p:nvCxnSpPr>
        <p:spPr>
          <a:xfrm>
            <a:off x="5952197" y="1185765"/>
            <a:ext cx="1385228" cy="0"/>
          </a:xfrm>
          <a:prstGeom prst="line">
            <a:avLst/>
          </a:prstGeom>
          <a:ln w="190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B15738DE-268C-49A1-9F15-630125AB7E22}"/>
              </a:ext>
            </a:extLst>
          </p:cNvPr>
          <p:cNvSpPr txBox="1"/>
          <p:nvPr userDrawn="1"/>
        </p:nvSpPr>
        <p:spPr>
          <a:xfrm>
            <a:off x="2682362" y="709053"/>
            <a:ext cx="14230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Global Communities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E36D778-491D-4733-BD13-4BC240378364}"/>
              </a:ext>
            </a:extLst>
          </p:cNvPr>
          <p:cNvSpPr txBox="1"/>
          <p:nvPr userDrawn="1"/>
        </p:nvSpPr>
        <p:spPr>
          <a:xfrm>
            <a:off x="5842419" y="2966634"/>
            <a:ext cx="634958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</a:pPr>
            <a: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hub for thought leadership and innovation </a:t>
            </a: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b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all things related to location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2AF216B-3971-4E4D-8083-2287E9E9CB78}"/>
              </a:ext>
            </a:extLst>
          </p:cNvPr>
          <p:cNvSpPr txBox="1"/>
          <p:nvPr userDrawn="1"/>
        </p:nvSpPr>
        <p:spPr>
          <a:xfrm>
            <a:off x="3281069" y="1759532"/>
            <a:ext cx="1518601" cy="523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Location Expertise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1EBF33A-666B-47CD-9AD2-C722B6F61016}"/>
              </a:ext>
            </a:extLst>
          </p:cNvPr>
          <p:cNvSpPr txBox="1"/>
          <p:nvPr userDrawn="1"/>
        </p:nvSpPr>
        <p:spPr>
          <a:xfrm>
            <a:off x="3720640" y="2810002"/>
            <a:ext cx="16121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Thought Leadership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746BEC0-AED8-46D5-800D-23299C632733}"/>
              </a:ext>
            </a:extLst>
          </p:cNvPr>
          <p:cNvSpPr txBox="1"/>
          <p:nvPr userDrawn="1"/>
        </p:nvSpPr>
        <p:spPr>
          <a:xfrm>
            <a:off x="4137312" y="4910959"/>
            <a:ext cx="12255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Open Standards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87E5300-143A-47B9-A37C-143FDA06EDBF}"/>
              </a:ext>
            </a:extLst>
          </p:cNvPr>
          <p:cNvSpPr txBox="1"/>
          <p:nvPr userDrawn="1"/>
        </p:nvSpPr>
        <p:spPr>
          <a:xfrm>
            <a:off x="4051628" y="3860481"/>
            <a:ext cx="12146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Trusted Forum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7D05123-7DEC-45A2-BF48-CB4F45FCBFF9}"/>
              </a:ext>
            </a:extLst>
          </p:cNvPr>
          <p:cNvCxnSpPr>
            <a:cxnSpLocks/>
          </p:cNvCxnSpPr>
          <p:nvPr userDrawn="1"/>
        </p:nvCxnSpPr>
        <p:spPr>
          <a:xfrm>
            <a:off x="1719621" y="970663"/>
            <a:ext cx="938430" cy="0"/>
          </a:xfrm>
          <a:prstGeom prst="line">
            <a:avLst/>
          </a:prstGeom>
          <a:ln>
            <a:solidFill>
              <a:srgbClr val="6DD6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06FF68A-BE1D-4769-9DDE-1DD0718933EA}"/>
              </a:ext>
            </a:extLst>
          </p:cNvPr>
          <p:cNvCxnSpPr>
            <a:cxnSpLocks/>
          </p:cNvCxnSpPr>
          <p:nvPr userDrawn="1"/>
        </p:nvCxnSpPr>
        <p:spPr>
          <a:xfrm>
            <a:off x="2280060" y="2038472"/>
            <a:ext cx="991319" cy="0"/>
          </a:xfrm>
          <a:prstGeom prst="line">
            <a:avLst/>
          </a:prstGeom>
          <a:ln>
            <a:solidFill>
              <a:srgbClr val="BEF7F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FABBC1D-4520-465A-AAB6-25303685BDBD}"/>
              </a:ext>
            </a:extLst>
          </p:cNvPr>
          <p:cNvCxnSpPr>
            <a:cxnSpLocks/>
          </p:cNvCxnSpPr>
          <p:nvPr userDrawn="1"/>
        </p:nvCxnSpPr>
        <p:spPr>
          <a:xfrm>
            <a:off x="2570179" y="3075559"/>
            <a:ext cx="107959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07C087A-3B66-4E3A-B650-C8E8211A354D}"/>
              </a:ext>
            </a:extLst>
          </p:cNvPr>
          <p:cNvCxnSpPr/>
          <p:nvPr userDrawn="1"/>
        </p:nvCxnSpPr>
        <p:spPr>
          <a:xfrm>
            <a:off x="2668499" y="4099335"/>
            <a:ext cx="1373748" cy="0"/>
          </a:xfrm>
          <a:prstGeom prst="line">
            <a:avLst/>
          </a:prstGeom>
          <a:ln>
            <a:solidFill>
              <a:srgbClr val="A7F1F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70CFCE9-4062-4014-8F61-40F0062D1B54}"/>
              </a:ext>
            </a:extLst>
          </p:cNvPr>
          <p:cNvCxnSpPr>
            <a:cxnSpLocks/>
          </p:cNvCxnSpPr>
          <p:nvPr userDrawn="1"/>
        </p:nvCxnSpPr>
        <p:spPr>
          <a:xfrm>
            <a:off x="2991849" y="5175832"/>
            <a:ext cx="1114025" cy="0"/>
          </a:xfrm>
          <a:prstGeom prst="line">
            <a:avLst/>
          </a:prstGeom>
          <a:ln>
            <a:solidFill>
              <a:srgbClr val="A6E7F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9CC4FB14-4BBB-495D-8986-A4A3E1053D8D}"/>
              </a:ext>
            </a:extLst>
          </p:cNvPr>
          <p:cNvSpPr txBox="1"/>
          <p:nvPr userDrawn="1"/>
        </p:nvSpPr>
        <p:spPr>
          <a:xfrm>
            <a:off x="5842419" y="4819117"/>
            <a:ext cx="634958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</a:pPr>
            <a: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consensus-based open standards organization </a:t>
            </a: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b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location information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D8FC4B8-5E3F-4EBC-BA10-AAE0E300E381}"/>
              </a:ext>
            </a:extLst>
          </p:cNvPr>
          <p:cNvSpPr txBox="1"/>
          <p:nvPr userDrawn="1"/>
        </p:nvSpPr>
        <p:spPr>
          <a:xfrm>
            <a:off x="5842419" y="3892876"/>
            <a:ext cx="634958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</a:pPr>
            <a: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neutral and trusted forum </a:t>
            </a: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b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tackling interoperability issues within and across communities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BC15780-4A67-4428-8E17-EC5E95832895}"/>
              </a:ext>
            </a:extLst>
          </p:cNvPr>
          <p:cNvSpPr txBox="1"/>
          <p:nvPr userDrawn="1"/>
        </p:nvSpPr>
        <p:spPr>
          <a:xfrm>
            <a:off x="662116" y="5265370"/>
            <a:ext cx="18971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pic>
        <p:nvPicPr>
          <p:cNvPr id="27" name="Picture 26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424DC046-7E24-4C41-9851-06E0B4DEDF8C}"/>
              </a:ext>
            </a:extLst>
          </p:cNvPr>
          <p:cNvPicPr>
            <a:picLocks/>
          </p:cNvPicPr>
          <p:nvPr userDrawn="1"/>
        </p:nvPicPr>
        <p:blipFill rotWithShape="1">
          <a:blip r:embed="rId4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77D29AD2-AF62-47EE-AEE9-224A0BB53668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ADD31773-BFA5-4F96-BD69-A4FA49334D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3" name="Picture 32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32F96E37-490A-4AE9-B5F8-3CC5C4722FA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80A513AF-3F0E-4BF4-A409-0E6A02E99C50}"/>
              </a:ext>
            </a:extLst>
          </p:cNvPr>
          <p:cNvSpPr/>
          <p:nvPr userDrawn="1"/>
        </p:nvSpPr>
        <p:spPr>
          <a:xfrm>
            <a:off x="0" y="6560736"/>
            <a:ext cx="12191999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en-US" sz="1000" b="0" dirty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rPr>
              <a:t>Copyright © 2020 Open Geospatial Consortium</a:t>
            </a:r>
          </a:p>
        </p:txBody>
      </p:sp>
    </p:spTree>
    <p:extLst>
      <p:ext uri="{BB962C8B-B14F-4D97-AF65-F5344CB8AC3E}">
        <p14:creationId xmlns:p14="http://schemas.microsoft.com/office/powerpoint/2010/main" val="4059380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laptop, indoor, computer, person&#10;&#10;Description automatically generated">
            <a:extLst>
              <a:ext uri="{FF2B5EF4-FFF2-40B4-BE49-F238E27FC236}">
                <a16:creationId xmlns:a16="http://schemas.microsoft.com/office/drawing/2014/main" id="{B5445D77-1EFD-483D-A03A-EF38776DC6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0564"/>
          <a:stretch/>
        </p:blipFill>
        <p:spPr>
          <a:xfrm>
            <a:off x="0" y="7620"/>
            <a:ext cx="6763432" cy="648963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2465E5B-22B8-4E72-B835-DF9A4CFD14C9}"/>
              </a:ext>
            </a:extLst>
          </p:cNvPr>
          <p:cNvSpPr/>
          <p:nvPr userDrawn="1"/>
        </p:nvSpPr>
        <p:spPr>
          <a:xfrm>
            <a:off x="6297731" y="0"/>
            <a:ext cx="5902712" cy="649725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EB67D19A-99E1-4749-A4A8-10A9B5F7EA33}"/>
              </a:ext>
            </a:extLst>
          </p:cNvPr>
          <p:cNvPicPr>
            <a:picLocks/>
          </p:cNvPicPr>
          <p:nvPr userDrawn="1"/>
        </p:nvPicPr>
        <p:blipFill rotWithShape="1">
          <a:blip r:embed="rId4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04C919E-6033-44D8-A82E-BAC7C8B41DA4}"/>
              </a:ext>
            </a:extLst>
          </p:cNvPr>
          <p:cNvSpPr/>
          <p:nvPr userDrawn="1"/>
        </p:nvSpPr>
        <p:spPr>
          <a:xfrm>
            <a:off x="-2304" y="6430"/>
            <a:ext cx="6307631" cy="1957137"/>
          </a:xfrm>
          <a:prstGeom prst="rect">
            <a:avLst/>
          </a:prstGeom>
          <a:solidFill>
            <a:srgbClr val="060A24">
              <a:alpha val="4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2C3632-C874-4FE5-988C-668B6AA0FA2A}"/>
              </a:ext>
            </a:extLst>
          </p:cNvPr>
          <p:cNvSpPr/>
          <p:nvPr userDrawn="1"/>
        </p:nvSpPr>
        <p:spPr>
          <a:xfrm>
            <a:off x="6305328" y="7406"/>
            <a:ext cx="5902712" cy="1957137"/>
          </a:xfrm>
          <a:prstGeom prst="rect">
            <a:avLst/>
          </a:prstGeom>
          <a:solidFill>
            <a:srgbClr val="0927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53F7420-6F97-420E-AB6D-7DCC48B44A70}"/>
              </a:ext>
            </a:extLst>
          </p:cNvPr>
          <p:cNvSpPr txBox="1"/>
          <p:nvPr userDrawn="1"/>
        </p:nvSpPr>
        <p:spPr>
          <a:xfrm>
            <a:off x="6529135" y="383248"/>
            <a:ext cx="55051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  <a:defRPr/>
            </a:pPr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The world’s leading and comprehensive community of experts making location data more findable, accessible, interoperable and reusable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AA23890-AF8D-4846-8121-CDF7ADE81E24}"/>
              </a:ext>
            </a:extLst>
          </p:cNvPr>
          <p:cNvSpPr txBox="1"/>
          <p:nvPr userDrawn="1"/>
        </p:nvSpPr>
        <p:spPr>
          <a:xfrm>
            <a:off x="6935536" y="2226115"/>
            <a:ext cx="18457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Commercial</a:t>
            </a:r>
            <a:endParaRPr lang="en-US" sz="1600" b="1" dirty="0">
              <a:solidFill>
                <a:srgbClr val="002060"/>
              </a:solidFill>
              <a:latin typeface="Arial" panose="020B0604020202020204" pitchFamily="34" charset="0"/>
              <a:ea typeface="MS PGothic" charset="-128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CEC0237-CA9B-459A-9D1C-A8F9952C7102}"/>
              </a:ext>
            </a:extLst>
          </p:cNvPr>
          <p:cNvSpPr txBox="1"/>
          <p:nvPr userDrawn="1"/>
        </p:nvSpPr>
        <p:spPr>
          <a:xfrm>
            <a:off x="6935535" y="3552272"/>
            <a:ext cx="20629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Government</a:t>
            </a:r>
            <a:endParaRPr lang="en-US" sz="16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A75ED4-BB99-419E-8740-98414831B88D}"/>
              </a:ext>
            </a:extLst>
          </p:cNvPr>
          <p:cNvSpPr txBox="1"/>
          <p:nvPr userDrawn="1"/>
        </p:nvSpPr>
        <p:spPr>
          <a:xfrm>
            <a:off x="6935535" y="4887785"/>
            <a:ext cx="33203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Research &amp; Academia</a:t>
            </a:r>
            <a:endParaRPr lang="en-US" sz="16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9274F26-6D78-4CF2-88B7-6D78A1FC647C}"/>
              </a:ext>
            </a:extLst>
          </p:cNvPr>
          <p:cNvSpPr txBox="1"/>
          <p:nvPr userDrawn="1"/>
        </p:nvSpPr>
        <p:spPr>
          <a:xfrm>
            <a:off x="611977" y="383248"/>
            <a:ext cx="5165947" cy="12208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4400"/>
              </a:lnSpc>
            </a:pPr>
            <a:r>
              <a:rPr lang="en-US" sz="48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Who are our members?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6206074-9906-4596-A595-3DF70721DC35}"/>
              </a:ext>
            </a:extLst>
          </p:cNvPr>
          <p:cNvCxnSpPr>
            <a:cxnSpLocks/>
          </p:cNvCxnSpPr>
          <p:nvPr userDrawn="1"/>
        </p:nvCxnSpPr>
        <p:spPr>
          <a:xfrm flipV="1">
            <a:off x="5933937" y="433137"/>
            <a:ext cx="0" cy="1138874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94D96724-508B-4C86-852C-9348DD865620}"/>
              </a:ext>
            </a:extLst>
          </p:cNvPr>
          <p:cNvSpPr txBox="1"/>
          <p:nvPr userDrawn="1"/>
        </p:nvSpPr>
        <p:spPr>
          <a:xfrm>
            <a:off x="6935536" y="2553019"/>
            <a:ext cx="430396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Business Development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Competitive Technical Advantage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Global; Brand Exposure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Funding for Innovation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0C99D9C-DBAE-4B78-81E3-45BAAFA88CC2}"/>
              </a:ext>
            </a:extLst>
          </p:cNvPr>
          <p:cNvSpPr txBox="1"/>
          <p:nvPr userDrawn="1"/>
        </p:nvSpPr>
        <p:spPr>
          <a:xfrm>
            <a:off x="6935535" y="3872411"/>
            <a:ext cx="511734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Innovation and Market Support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Trusted Advice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International Partnerships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Operational Policy, Support, and Certification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1A093A5-D3EC-45CD-A5FA-8B94D9CD9390}"/>
              </a:ext>
            </a:extLst>
          </p:cNvPr>
          <p:cNvSpPr txBox="1"/>
          <p:nvPr userDrawn="1"/>
        </p:nvSpPr>
        <p:spPr>
          <a:xfrm>
            <a:off x="6935535" y="5196997"/>
            <a:ext cx="362614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Applied Research Partners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Funding for Innovation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International Collaboration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Citations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54EBF67-3402-4B27-B109-22EF82CBAB31}"/>
              </a:ext>
            </a:extLst>
          </p:cNvPr>
          <p:cNvSpPr txBox="1"/>
          <p:nvPr userDrawn="1"/>
        </p:nvSpPr>
        <p:spPr>
          <a:xfrm>
            <a:off x="10550013" y="1218068"/>
            <a:ext cx="14783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pic>
        <p:nvPicPr>
          <p:cNvPr id="25" name="Picture 24" descr="A close up of a sign&#10;&#10;Description automatically generated">
            <a:extLst>
              <a:ext uri="{FF2B5EF4-FFF2-40B4-BE49-F238E27FC236}">
                <a16:creationId xmlns:a16="http://schemas.microsoft.com/office/drawing/2014/main" id="{09B4A003-567F-484E-B389-DD6F5934C67F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8178552" y="2135917"/>
            <a:ext cx="450880" cy="450880"/>
          </a:xfrm>
          <a:prstGeom prst="rect">
            <a:avLst/>
          </a:prstGeom>
        </p:spPr>
      </p:pic>
      <p:pic>
        <p:nvPicPr>
          <p:cNvPr id="26" name="Picture 25" descr="A close up of a sign&#10;&#10;Description automatically generated">
            <a:extLst>
              <a:ext uri="{FF2B5EF4-FFF2-40B4-BE49-F238E27FC236}">
                <a16:creationId xmlns:a16="http://schemas.microsoft.com/office/drawing/2014/main" id="{D98627A3-9CDA-4281-8D00-48A0905A5D02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8191252" y="3423022"/>
            <a:ext cx="539998" cy="539998"/>
          </a:xfrm>
          <a:prstGeom prst="rect">
            <a:avLst/>
          </a:prstGeom>
        </p:spPr>
      </p:pic>
      <p:pic>
        <p:nvPicPr>
          <p:cNvPr id="27" name="Picture 26" descr="A picture containing clock&#10;&#10;Description automatically generated">
            <a:extLst>
              <a:ext uri="{FF2B5EF4-FFF2-40B4-BE49-F238E27FC236}">
                <a16:creationId xmlns:a16="http://schemas.microsoft.com/office/drawing/2014/main" id="{E07B5C55-17C4-42B7-9E39-100E77B94CA1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9175750" y="4855060"/>
            <a:ext cx="393700" cy="39370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73D0596D-FDD8-4353-A183-BBC22A1D96E7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18D1E095-E24B-4EAC-95AF-53F0C77588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4" name="Picture 33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9161A6E4-E812-4AB0-80D6-1D2E4164543A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413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54190970-6525-44D3-9AE8-4614745807E8}"/>
              </a:ext>
            </a:extLst>
          </p:cNvPr>
          <p:cNvSpPr/>
          <p:nvPr userDrawn="1"/>
        </p:nvSpPr>
        <p:spPr>
          <a:xfrm>
            <a:off x="0" y="6147896"/>
            <a:ext cx="12192000" cy="42918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F66AB522-982A-4FA7-ACDF-5358F4032C6C}"/>
              </a:ext>
            </a:extLst>
          </p:cNvPr>
          <p:cNvPicPr>
            <a:picLocks/>
          </p:cNvPicPr>
          <p:nvPr userDrawn="1"/>
        </p:nvPicPr>
        <p:blipFill rotWithShape="1">
          <a:blip r:embed="rId4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pic>
        <p:nvPicPr>
          <p:cNvPr id="7" name="Picture 6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CED46392-1508-4C8D-9D6E-3A41BFC61FA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46" t="6695" r="-446" b="3716"/>
          <a:stretch/>
        </p:blipFill>
        <p:spPr>
          <a:xfrm>
            <a:off x="0" y="0"/>
            <a:ext cx="6096000" cy="614789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3F17066-E003-4E0F-B44B-7583D77BC76E}"/>
              </a:ext>
            </a:extLst>
          </p:cNvPr>
          <p:cNvSpPr txBox="1"/>
          <p:nvPr userDrawn="1"/>
        </p:nvSpPr>
        <p:spPr>
          <a:xfrm>
            <a:off x="6282388" y="290354"/>
            <a:ext cx="4259765" cy="797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500"/>
              </a:lnSpc>
            </a:pPr>
            <a:r>
              <a:rPr lang="en-US" sz="48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Thank You!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A8F0087-078C-4D1E-A87E-2D4DB1EF4F3E}"/>
              </a:ext>
            </a:extLst>
          </p:cNvPr>
          <p:cNvCxnSpPr>
            <a:cxnSpLocks/>
          </p:cNvCxnSpPr>
          <p:nvPr userDrawn="1"/>
        </p:nvCxnSpPr>
        <p:spPr>
          <a:xfrm flipH="1">
            <a:off x="6403539" y="1063993"/>
            <a:ext cx="1227951" cy="0"/>
          </a:xfrm>
          <a:prstGeom prst="line">
            <a:avLst/>
          </a:prstGeom>
          <a:ln w="190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1920684B-B77A-4314-88F0-E06F6049CE6A}"/>
              </a:ext>
            </a:extLst>
          </p:cNvPr>
          <p:cNvSpPr txBox="1"/>
          <p:nvPr userDrawn="1"/>
        </p:nvSpPr>
        <p:spPr>
          <a:xfrm>
            <a:off x="171519" y="184151"/>
            <a:ext cx="17915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pic>
        <p:nvPicPr>
          <p:cNvPr id="18" name="Picture 17" descr="A picture containing drawing&#10;&#10;Description automatically generated">
            <a:extLst>
              <a:ext uri="{FF2B5EF4-FFF2-40B4-BE49-F238E27FC236}">
                <a16:creationId xmlns:a16="http://schemas.microsoft.com/office/drawing/2014/main" id="{1C20CE82-746C-42D6-A03A-EA776CC1FB46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1704" y="3096747"/>
            <a:ext cx="439378" cy="439378"/>
          </a:xfrm>
          <a:prstGeom prst="rect">
            <a:avLst/>
          </a:prstGeom>
        </p:spPr>
      </p:pic>
      <p:pic>
        <p:nvPicPr>
          <p:cNvPr id="19" name="Picture 18" descr="A picture containing light, drawing&#10;&#10;Description automatically generated">
            <a:extLst>
              <a:ext uri="{FF2B5EF4-FFF2-40B4-BE49-F238E27FC236}">
                <a16:creationId xmlns:a16="http://schemas.microsoft.com/office/drawing/2014/main" id="{55F7A46D-C012-4930-9CC3-4FE49C3FFE99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1705" y="4374326"/>
            <a:ext cx="394259" cy="39425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513D5327-B18B-4464-8A47-5205408F1ABD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B3DA7BAE-9FA0-459E-9E5B-50E1679ADF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4" name="Picture 23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20A3F6FC-0327-45A8-AAC3-6D612851F9F8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846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pengeospatial/OGCAPI-EDR-Sprint2" TargetMode="External"/><Relationship Id="rId2" Type="http://schemas.openxmlformats.org/officeDocument/2006/relationships/hyperlink" Target="https://gitter.im/opengeospatial/OGCAPI-EDR-Sprint2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mailto:info@ogc.org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16739B-6975-43ED-8A4D-46C87323EF67}"/>
              </a:ext>
            </a:extLst>
          </p:cNvPr>
          <p:cNvSpPr txBox="1"/>
          <p:nvPr/>
        </p:nvSpPr>
        <p:spPr>
          <a:xfrm>
            <a:off x="40589" y="-101040"/>
            <a:ext cx="6217708" cy="2651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500"/>
              </a:lnSpc>
            </a:pPr>
            <a:r>
              <a:rPr lang="en-US" sz="32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Webinar:  </a:t>
            </a:r>
          </a:p>
          <a:p>
            <a:pPr>
              <a:lnSpc>
                <a:spcPts val="5500"/>
              </a:lnSpc>
            </a:pPr>
            <a:r>
              <a:rPr lang="en-US" sz="32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OGC API – </a:t>
            </a:r>
            <a:r>
              <a:rPr lang="en-US" sz="3200" b="1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EDR Sprint 2</a:t>
            </a:r>
            <a:r>
              <a:rPr lang="en-US" sz="320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|</a:t>
            </a:r>
            <a:r>
              <a:rPr lang="en-US" sz="3200" b="1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endParaRPr lang="en-US" sz="3200" b="1" dirty="0">
              <a:solidFill>
                <a:srgbClr val="002060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>
              <a:lnSpc>
                <a:spcPts val="5500"/>
              </a:lnSpc>
            </a:pPr>
            <a:r>
              <a:rPr lang="en-US" sz="2800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&lt;Presenter Name&gt;</a:t>
            </a:r>
          </a:p>
          <a:p>
            <a:pPr>
              <a:lnSpc>
                <a:spcPts val="4000"/>
              </a:lnSpc>
            </a:pPr>
            <a:r>
              <a:rPr lang="en-US" sz="20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November 4th, 2020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F7618C-23BD-EA47-A2E3-551FC40C0A45}"/>
              </a:ext>
            </a:extLst>
          </p:cNvPr>
          <p:cNvSpPr txBox="1"/>
          <p:nvPr/>
        </p:nvSpPr>
        <p:spPr>
          <a:xfrm>
            <a:off x="40589" y="2550070"/>
            <a:ext cx="18586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2060"/>
                </a:solidFill>
              </a:rPr>
              <a:t>#OGCAPI</a:t>
            </a:r>
          </a:p>
        </p:txBody>
      </p:sp>
    </p:spTree>
    <p:extLst>
      <p:ext uri="{BB962C8B-B14F-4D97-AF65-F5344CB8AC3E}">
        <p14:creationId xmlns:p14="http://schemas.microsoft.com/office/powerpoint/2010/main" val="17806845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9FF998-BC9A-4240-A1FD-24D92BA31D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03581" y="6503611"/>
            <a:ext cx="2743200" cy="365125"/>
          </a:xfrm>
        </p:spPr>
        <p:txBody>
          <a:bodyPr/>
          <a:lstStyle/>
          <a:p>
            <a:fld id="{0F9F7EA0-3F56-4C7E-9B2D-3423B3AF0281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DB6B62F-AB48-4854-B756-64469A43D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Schedule: November 9th, 2020</a:t>
            </a:r>
          </a:p>
        </p:txBody>
      </p:sp>
    </p:spTree>
    <p:extLst>
      <p:ext uri="{BB962C8B-B14F-4D97-AF65-F5344CB8AC3E}">
        <p14:creationId xmlns:p14="http://schemas.microsoft.com/office/powerpoint/2010/main" val="42680822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9FF998-BC9A-4240-A1FD-24D92BA31D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03581" y="6503611"/>
            <a:ext cx="2743200" cy="365125"/>
          </a:xfrm>
        </p:spPr>
        <p:txBody>
          <a:bodyPr/>
          <a:lstStyle/>
          <a:p>
            <a:fld id="{0F9F7EA0-3F56-4C7E-9B2D-3423B3AF0281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DB6B62F-AB48-4854-B756-64469A43D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Schedule: November 10th, 2020</a:t>
            </a:r>
          </a:p>
        </p:txBody>
      </p:sp>
    </p:spTree>
    <p:extLst>
      <p:ext uri="{BB962C8B-B14F-4D97-AF65-F5344CB8AC3E}">
        <p14:creationId xmlns:p14="http://schemas.microsoft.com/office/powerpoint/2010/main" val="22292406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7A5F32F-032A-2A4C-A79F-00FDD98AB6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6" y="1162838"/>
            <a:ext cx="11612673" cy="5382884"/>
          </a:xfrm>
        </p:spPr>
        <p:txBody>
          <a:bodyPr>
            <a:normAutofit/>
          </a:bodyPr>
          <a:lstStyle/>
          <a:p>
            <a:r>
              <a:rPr lang="en-US" dirty="0" err="1"/>
              <a:t>Gotomeeting</a:t>
            </a:r>
            <a:endParaRPr lang="en-US" dirty="0"/>
          </a:p>
          <a:p>
            <a:pPr lvl="1"/>
            <a:r>
              <a:rPr lang="en-US" dirty="0"/>
              <a:t>Link to be provided to registered participants only.</a:t>
            </a:r>
          </a:p>
          <a:p>
            <a:r>
              <a:rPr lang="en-US" dirty="0" err="1"/>
              <a:t>Gitter</a:t>
            </a:r>
            <a:endParaRPr lang="en-US" dirty="0"/>
          </a:p>
          <a:p>
            <a:pPr lvl="1"/>
            <a:r>
              <a:rPr lang="en-US" dirty="0">
                <a:hlinkClick r:id="rId2"/>
              </a:rPr>
              <a:t>https://gitter.im/opengeospatial/OGCAPI-EDR-Sprint2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GitHub</a:t>
            </a:r>
          </a:p>
          <a:p>
            <a:pPr lvl="1"/>
            <a:r>
              <a:rPr lang="en-US" dirty="0"/>
              <a:t>Sprint repo </a:t>
            </a:r>
            <a:r>
              <a:rPr lang="en-US" dirty="0">
                <a:hlinkClick r:id="rId3"/>
              </a:rPr>
              <a:t>https://github.com/opengeospatial/OGCAPI-EDR-Sprint2</a:t>
            </a:r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42008C7-CC5B-3B43-8ED4-C26A2AB340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85471EE-C75D-C548-9EBE-2E1C4DE92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</p:spTree>
    <p:extLst>
      <p:ext uri="{BB962C8B-B14F-4D97-AF65-F5344CB8AC3E}">
        <p14:creationId xmlns:p14="http://schemas.microsoft.com/office/powerpoint/2010/main" val="12346666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3017798-7EEC-4433-AD80-489AF86DDE85}"/>
              </a:ext>
            </a:extLst>
          </p:cNvPr>
          <p:cNvSpPr/>
          <p:nvPr/>
        </p:nvSpPr>
        <p:spPr>
          <a:xfrm>
            <a:off x="0" y="6218860"/>
            <a:ext cx="121920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Contact </a:t>
            </a:r>
            <a:r>
              <a:rPr lang="en-US" sz="11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  <a:hlinkClick r:id="rId3"/>
              </a:rPr>
              <a:t>info@ogc.org</a:t>
            </a:r>
            <a:r>
              <a:rPr lang="en-US" sz="11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 to schedule a meeting for an in-depth discussion with OGC staff and join our community today!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17106AF-64C8-488C-809A-8E3053B313CF}"/>
              </a:ext>
            </a:extLst>
          </p:cNvPr>
          <p:cNvSpPr/>
          <p:nvPr/>
        </p:nvSpPr>
        <p:spPr>
          <a:xfrm>
            <a:off x="6396156" y="3068903"/>
            <a:ext cx="236897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Innovation</a:t>
            </a:r>
            <a:endParaRPr lang="en-US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1C6F3A5-72C8-4B34-B5E8-D5C5134122F4}"/>
              </a:ext>
            </a:extLst>
          </p:cNvPr>
          <p:cNvSpPr/>
          <p:nvPr/>
        </p:nvSpPr>
        <p:spPr>
          <a:xfrm>
            <a:off x="6393145" y="4141852"/>
            <a:ext cx="289586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Standards</a:t>
            </a:r>
            <a:endParaRPr lang="en-US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B60AD71-4323-4BB6-9918-5DD0D458AEDB}"/>
              </a:ext>
            </a:extLst>
          </p:cNvPr>
          <p:cNvSpPr txBox="1"/>
          <p:nvPr/>
        </p:nvSpPr>
        <p:spPr>
          <a:xfrm>
            <a:off x="6410667" y="4446653"/>
            <a:ext cx="3330000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65+ Adopted Standards</a:t>
            </a:r>
          </a:p>
          <a:p>
            <a:pPr lvl="0"/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300+ products with 1000+ certified implementations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1,700,000+ Operational Data Sets </a:t>
            </a:r>
            <a:b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Using OGC Standards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2FA931E-6744-4E45-A638-6E03ED306DCF}"/>
              </a:ext>
            </a:extLst>
          </p:cNvPr>
          <p:cNvSpPr/>
          <p:nvPr/>
        </p:nvSpPr>
        <p:spPr>
          <a:xfrm>
            <a:off x="6372319" y="3395169"/>
            <a:ext cx="3269311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120+ Innovation Initiatives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380+ Technical reports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Quarterly Tech Trends monitoring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FEB6769-FC11-4E4F-9421-8361D2563F67}"/>
              </a:ext>
            </a:extLst>
          </p:cNvPr>
          <p:cNvSpPr/>
          <p:nvPr/>
        </p:nvSpPr>
        <p:spPr>
          <a:xfrm>
            <a:off x="6372319" y="1183180"/>
            <a:ext cx="266561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Community</a:t>
            </a:r>
            <a:endParaRPr lang="en-US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4397552-9459-49DC-AA9E-DAC622D0F48D}"/>
              </a:ext>
            </a:extLst>
          </p:cNvPr>
          <p:cNvSpPr txBox="1"/>
          <p:nvPr/>
        </p:nvSpPr>
        <p:spPr>
          <a:xfrm>
            <a:off x="6393145" y="1522001"/>
            <a:ext cx="3224648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500+ International Members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110+ Member Meetings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60+ Alliance and Liaison partners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50+ Standards Working Groups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45+ Domain Working Groups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25+ Years of Not for Profit Work</a:t>
            </a:r>
            <a:b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10+ Regional and Country Forums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E7BC80EE-6369-4AE5-9BDE-F69BFE75DE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03581" y="6503611"/>
            <a:ext cx="2743200" cy="365125"/>
          </a:xfrm>
        </p:spPr>
        <p:txBody>
          <a:bodyPr/>
          <a:lstStyle/>
          <a:p>
            <a:fld id="{0F9F7EA0-3F56-4C7E-9B2D-3423B3AF0281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7141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48BBC08-B119-44D2-A923-A5744D8D86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6" y="1162838"/>
            <a:ext cx="11857894" cy="5237962"/>
          </a:xfrm>
        </p:spPr>
        <p:txBody>
          <a:bodyPr>
            <a:normAutofit/>
          </a:bodyPr>
          <a:lstStyle/>
          <a:p>
            <a:pPr marL="0">
              <a:lnSpc>
                <a:spcPct val="110000"/>
              </a:lnSpc>
            </a:pPr>
            <a:r>
              <a:rPr lang="en-US" b="1" dirty="0"/>
              <a:t>TBA	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1A46CBB-9892-4EAC-A7BB-81B333C819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FCBF2F3-08EF-4A50-8AE2-71692C939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Webinar Agenda</a:t>
            </a:r>
          </a:p>
        </p:txBody>
      </p:sp>
    </p:spTree>
    <p:extLst>
      <p:ext uri="{BB962C8B-B14F-4D97-AF65-F5344CB8AC3E}">
        <p14:creationId xmlns:p14="http://schemas.microsoft.com/office/powerpoint/2010/main" val="23550891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B8E8A3-F4F6-4B46-9EC3-AF3B18F15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03581" y="6503611"/>
            <a:ext cx="2743200" cy="365125"/>
          </a:xfrm>
        </p:spPr>
        <p:txBody>
          <a:bodyPr/>
          <a:lstStyle/>
          <a:p>
            <a:fld id="{0F9F7EA0-3F56-4C7E-9B2D-3423B3AF0281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08789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9B20E0B-CA48-4550-9A7F-66CB24B1A9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03581" y="6503611"/>
            <a:ext cx="2743200" cy="365125"/>
          </a:xfrm>
        </p:spPr>
        <p:txBody>
          <a:bodyPr/>
          <a:lstStyle/>
          <a:p>
            <a:fld id="{0F9F7EA0-3F56-4C7E-9B2D-3423B3AF0281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06996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B50010-671D-4C80-925C-7E492CFA87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OGC invites you to the OGC API – EDR Sprint 2 virtual event, to be held virtually on:</a:t>
            </a:r>
          </a:p>
          <a:p>
            <a:pPr lvl="1"/>
            <a:r>
              <a:rPr lang="en-US" dirty="0"/>
              <a:t>Day 1: Monday 9 November from 09:00am to 05:30pm ET.</a:t>
            </a:r>
          </a:p>
          <a:p>
            <a:pPr lvl="1"/>
            <a:r>
              <a:rPr lang="en-US" dirty="0"/>
              <a:t>Day 2: Tuesday 10 November from 09:00am to 05:30pm ET.</a:t>
            </a:r>
          </a:p>
          <a:p>
            <a:endParaRPr lang="en-US" dirty="0"/>
          </a:p>
          <a:p>
            <a:r>
              <a:rPr lang="en-US" dirty="0"/>
              <a:t>What is an OGC Code Sprint?</a:t>
            </a:r>
          </a:p>
          <a:p>
            <a:pPr lvl="1"/>
            <a:r>
              <a:rPr lang="en-US" dirty="0"/>
              <a:t>A collaborative and inclusive event driven by innovative and rapid programming with minimal process and organization constraints to support the development of new applications and open standards. 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09A820-344C-48F5-B087-05C812FA53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01A0099-7953-4BCF-9A7B-273334438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Welcome</a:t>
            </a:r>
          </a:p>
        </p:txBody>
      </p:sp>
    </p:spTree>
    <p:extLst>
      <p:ext uri="{BB962C8B-B14F-4D97-AF65-F5344CB8AC3E}">
        <p14:creationId xmlns:p14="http://schemas.microsoft.com/office/powerpoint/2010/main" val="12921285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B1AAE31-CFB1-A341-9ACC-A2AABB28BB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6" y="1162837"/>
            <a:ext cx="11612673" cy="4976705"/>
          </a:xfrm>
        </p:spPr>
        <p:txBody>
          <a:bodyPr/>
          <a:lstStyle/>
          <a:p>
            <a:r>
              <a:rPr lang="en-US" dirty="0"/>
              <a:t>APIs are an effective and increasingly popular method for rapid software development</a:t>
            </a:r>
          </a:p>
          <a:p>
            <a:endParaRPr lang="en-US" dirty="0"/>
          </a:p>
          <a:p>
            <a:r>
              <a:rPr lang="en-US" dirty="0"/>
              <a:t>There is a growing need for interoperability between Web APIs</a:t>
            </a:r>
          </a:p>
          <a:p>
            <a:endParaRPr lang="en-US" dirty="0"/>
          </a:p>
          <a:p>
            <a:r>
              <a:rPr lang="en-US" dirty="0"/>
              <a:t>The uptake of location within and beyond geospatial developer communities</a:t>
            </a:r>
          </a:p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8393FB6-39FE-A043-905C-84ADAC2529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D7CD9FC-FECB-9840-A012-6C2977979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</p:spTree>
    <p:extLst>
      <p:ext uri="{BB962C8B-B14F-4D97-AF65-F5344CB8AC3E}">
        <p14:creationId xmlns:p14="http://schemas.microsoft.com/office/powerpoint/2010/main" val="33603880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06DFD15-13E8-1E48-85C0-9020A6A13E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6" y="2882096"/>
            <a:ext cx="11339337" cy="346971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dirty="0"/>
              <a:t>OGC API – Environmental Data Retrieval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9B27F0D-52D2-A147-A0FE-50D9E3247F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374CB1A-1BEF-194F-A3EF-590A471AA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the draft specification</a:t>
            </a:r>
          </a:p>
        </p:txBody>
      </p:sp>
    </p:spTree>
    <p:extLst>
      <p:ext uri="{BB962C8B-B14F-4D97-AF65-F5344CB8AC3E}">
        <p14:creationId xmlns:p14="http://schemas.microsoft.com/office/powerpoint/2010/main" val="20162117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06DFD15-13E8-1E48-85C0-9020A6A13E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6" y="2882096"/>
            <a:ext cx="11339337" cy="346971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dirty="0"/>
              <a:t>API Definition and Examples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9B27F0D-52D2-A147-A0FE-50D9E3247F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374CB1A-1BEF-194F-A3EF-590A471AA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</p:spTree>
    <p:extLst>
      <p:ext uri="{BB962C8B-B14F-4D97-AF65-F5344CB8AC3E}">
        <p14:creationId xmlns:p14="http://schemas.microsoft.com/office/powerpoint/2010/main" val="33406960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7E1BA8A-C3F3-0244-8890-DFF41F21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7" y="1162838"/>
            <a:ext cx="10515600" cy="517264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A major objective of this Code Sprint is to enable full interoperability of all existing, and new, client and server implementations that support the OGC API – EDR candidate standard. </a:t>
            </a:r>
          </a:p>
          <a:p>
            <a:endParaRPr lang="en-US" dirty="0"/>
          </a:p>
          <a:p>
            <a:r>
              <a:rPr lang="en-US" dirty="0"/>
              <a:t>All participation will be remote, through web-conferencing services provided by OGC.</a:t>
            </a:r>
          </a:p>
          <a:p>
            <a:endParaRPr lang="en-US" dirty="0"/>
          </a:p>
          <a:p>
            <a:r>
              <a:rPr lang="en-US" dirty="0"/>
              <a:t>Participants are welcome to bring partial or complete implementations of servers or clients to support the sprint. </a:t>
            </a:r>
          </a:p>
          <a:p>
            <a:endParaRPr lang="en-US" dirty="0"/>
          </a:p>
          <a:p>
            <a:r>
              <a:rPr lang="en-US" dirty="0"/>
              <a:t>Participants will have the opportunity to experiment with parts of the specification and develop working services.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7225D0E-E946-1446-AD01-E93B472540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92EACD5-59B7-FE42-AAD9-D1C18A8DFD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Description</a:t>
            </a:r>
          </a:p>
        </p:txBody>
      </p:sp>
    </p:spTree>
    <p:extLst>
      <p:ext uri="{BB962C8B-B14F-4D97-AF65-F5344CB8AC3E}">
        <p14:creationId xmlns:p14="http://schemas.microsoft.com/office/powerpoint/2010/main" val="3025554097"/>
      </p:ext>
    </p:extLst>
  </p:cSld>
  <p:clrMapOvr>
    <a:masterClrMapping/>
  </p:clrMapOvr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itle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What is OGC?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What do our members value?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hank You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3199</TotalTime>
  <Words>437</Words>
  <Application>Microsoft Macintosh PowerPoint</Application>
  <PresentationFormat>Widescreen</PresentationFormat>
  <Paragraphs>74</Paragraphs>
  <Slides>13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Arial</vt:lpstr>
      <vt:lpstr>Calibri</vt:lpstr>
      <vt:lpstr>Lato</vt:lpstr>
      <vt:lpstr>Times New Roman</vt:lpstr>
      <vt:lpstr>1_Custom Design</vt:lpstr>
      <vt:lpstr>Title Slide</vt:lpstr>
      <vt:lpstr>What is OGC?</vt:lpstr>
      <vt:lpstr>What do our members value?</vt:lpstr>
      <vt:lpstr>Thank You</vt:lpstr>
      <vt:lpstr>PowerPoint Presentation</vt:lpstr>
      <vt:lpstr>Webinar Agenda</vt:lpstr>
      <vt:lpstr>PowerPoint Presentation</vt:lpstr>
      <vt:lpstr>PowerPoint Presentation</vt:lpstr>
      <vt:lpstr>Welcome</vt:lpstr>
      <vt:lpstr>Motivation</vt:lpstr>
      <vt:lpstr>Overview of the draft specification</vt:lpstr>
      <vt:lpstr>Examples</vt:lpstr>
      <vt:lpstr>Sprint Description</vt:lpstr>
      <vt:lpstr>Sprint Schedule: November 9th, 2020</vt:lpstr>
      <vt:lpstr>Sprint Schedule: November 10th, 2020</vt:lpstr>
      <vt:lpstr>Logistics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Erick Felsey</dc:creator>
  <cp:lastModifiedBy>Gobe Hobona</cp:lastModifiedBy>
  <cp:revision>239</cp:revision>
  <dcterms:created xsi:type="dcterms:W3CDTF">2020-04-17T22:01:33Z</dcterms:created>
  <dcterms:modified xsi:type="dcterms:W3CDTF">2020-10-19T08:05:22Z</dcterms:modified>
</cp:coreProperties>
</file>